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7" r:id="rId8"/>
    <p:sldId id="261" r:id="rId9"/>
    <p:sldId id="263" r:id="rId10"/>
    <p:sldId id="264" r:id="rId11"/>
    <p:sldId id="265" r:id="rId12"/>
    <p:sldId id="268" r:id="rId13"/>
    <p:sldId id="266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9" r:id="rId32"/>
    <p:sldId id="290" r:id="rId33"/>
    <p:sldId id="292" r:id="rId34"/>
    <p:sldId id="293" r:id="rId35"/>
    <p:sldId id="286" r:id="rId36"/>
    <p:sldId id="287" r:id="rId37"/>
    <p:sldId id="291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1D5"/>
    <a:srgbClr val="255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94715"/>
  </p:normalViewPr>
  <p:slideViewPr>
    <p:cSldViewPr snapToGrid="0" snapToObjects="1">
      <p:cViewPr varScale="1">
        <p:scale>
          <a:sx n="117" d="100"/>
          <a:sy n="117" d="100"/>
        </p:scale>
        <p:origin x="17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6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8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9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8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0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4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6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0F393-ECE6-CE43-92EF-A890F85C49A8}" type="datetimeFigureOut">
              <a:rPr lang="en-US" smtClean="0"/>
              <a:t>8/11/19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E3F86-D014-DC40-B40A-CD444E955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6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KM0DdEaY5sY" TargetMode="Externa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Save a Bit, Shift a Bit,</a:t>
            </a:r>
            <a:br>
              <a:rPr lang="en-US" dirty="0" smtClean="0"/>
            </a:br>
            <a:r>
              <a:rPr lang="en-US" dirty="0" smtClean="0"/>
              <a:t> blink a 100 LEDs!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45014"/>
            <a:ext cx="9144000" cy="984739"/>
          </a:xfrm>
        </p:spPr>
        <p:txBody>
          <a:bodyPr>
            <a:normAutofit/>
          </a:bodyPr>
          <a:lstStyle/>
          <a:p>
            <a:r>
              <a:rPr lang="en-US" dirty="0" smtClean="0"/>
              <a:t>Hollo-deck presentation for the Lab Work</a:t>
            </a:r>
          </a:p>
          <a:p>
            <a:r>
              <a:rPr lang="en-US" dirty="0" smtClean="0"/>
              <a:t>Presented by </a:t>
            </a:r>
            <a:r>
              <a:rPr lang="en-US" dirty="0" err="1" smtClean="0"/>
              <a:t>charmstr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6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88" r="39405" b="8254"/>
          <a:stretch/>
        </p:blipFill>
        <p:spPr>
          <a:xfrm rot="5400000">
            <a:off x="3756429" y="434573"/>
            <a:ext cx="3724310" cy="51847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170941" y="518799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Latched/stable state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482970" y="2822899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311073" y="2824806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OUTPUT ?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276597" y="4581871"/>
            <a:ext cx="368826" cy="27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16957" y="4726331"/>
            <a:ext cx="1099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0V (Ground)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518924" y="3224901"/>
            <a:ext cx="1020474" cy="713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304538" y="3775448"/>
            <a:ext cx="109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+5V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 rot="20017439">
            <a:off x="2577121" y="3989491"/>
            <a:ext cx="994387" cy="50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4190997" y="3010676"/>
            <a:ext cx="3242822" cy="934604"/>
          </a:xfrm>
          <a:custGeom>
            <a:avLst/>
            <a:gdLst>
              <a:gd name="connsiteX0" fmla="*/ 3189514 w 3189514"/>
              <a:gd name="connsiteY0" fmla="*/ 63204 h 938722"/>
              <a:gd name="connsiteX1" fmla="*/ 1785257 w 3189514"/>
              <a:gd name="connsiteY1" fmla="*/ 84976 h 938722"/>
              <a:gd name="connsiteX2" fmla="*/ 1045028 w 3189514"/>
              <a:gd name="connsiteY2" fmla="*/ 890519 h 938722"/>
              <a:gd name="connsiteX3" fmla="*/ 0 w 3189514"/>
              <a:gd name="connsiteY3" fmla="*/ 846976 h 93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514" h="938722">
                <a:moveTo>
                  <a:pt x="3189514" y="63204"/>
                </a:moveTo>
                <a:cubicBezTo>
                  <a:pt x="2666092" y="5147"/>
                  <a:pt x="2142671" y="-52910"/>
                  <a:pt x="1785257" y="84976"/>
                </a:cubicBezTo>
                <a:cubicBezTo>
                  <a:pt x="1427843" y="222862"/>
                  <a:pt x="1342571" y="763519"/>
                  <a:pt x="1045028" y="890519"/>
                </a:cubicBezTo>
                <a:cubicBezTo>
                  <a:pt x="747485" y="1017519"/>
                  <a:pt x="172357" y="854233"/>
                  <a:pt x="0" y="846976"/>
                </a:cubicBezTo>
              </a:path>
            </a:pathLst>
          </a:custGeom>
          <a:noFill/>
          <a:ln w="50800">
            <a:solidFill>
              <a:srgbClr val="FF0000">
                <a:alpha val="2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948629" y="3772876"/>
            <a:ext cx="315451" cy="135118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2658035" y="2100345"/>
            <a:ext cx="870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774458" y="1934019"/>
            <a:ext cx="109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+5V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39376" y="4663007"/>
            <a:ext cx="155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0V</a:t>
            </a:r>
          </a:p>
          <a:p>
            <a:pPr algn="ctr"/>
            <a:r>
              <a:rPr lang="en-US" dirty="0" smtClean="0"/>
              <a:t>Ground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7590542" y="4526591"/>
            <a:ext cx="732705" cy="28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2991">
            <a:off x="9323369" y="1756755"/>
            <a:ext cx="1152912" cy="21322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31" y="2741323"/>
            <a:ext cx="707116" cy="707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02" y="1785130"/>
            <a:ext cx="362427" cy="155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84" y="3313286"/>
            <a:ext cx="631994" cy="63199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29" y="3050312"/>
            <a:ext cx="362427" cy="1552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98571" y="1757007"/>
            <a:ext cx="362427" cy="1552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22610" y="2768094"/>
            <a:ext cx="362427" cy="15524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48609" y="2015062"/>
            <a:ext cx="362427" cy="15524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7825" y="3087498"/>
            <a:ext cx="362427" cy="1552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5444" y="4317586"/>
            <a:ext cx="362427" cy="15524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1230">
            <a:off x="5454452" y="3491343"/>
            <a:ext cx="362427" cy="1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00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9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3000"/>
                            </p:stCondLst>
                            <p:childTnLst>
                              <p:par>
                                <p:cTn id="84" presetID="0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-1.11111E-6 C 0.00052 -0.00278 0.00117 -0.00532 0.0017 -0.0081 C 0.00235 -0.01111 0.00287 -0.01435 0.00352 -0.01759 L 0.00443 -0.02245 L 0.00534 -0.02708 L 0.00625 -0.03194 C 0.00586 -0.05463 0.00573 -0.07731 0.00534 -0.10023 C 0.00443 -0.14097 0.00326 -0.09954 0.00534 -0.15579 C 0.00586 -0.17037 0.00573 -0.16759 0.00795 -0.17963 C 0.00834 -0.18102 0.00808 -0.18333 0.00886 -0.18426 L 0.01159 -0.1875 C 0.01211 -0.18912 0.01237 -0.1912 0.01328 -0.19213 C 0.01498 -0.19398 0.01693 -0.19444 0.01875 -0.19537 L 0.02136 -0.19699 C 0.02227 -0.19745 0.02305 -0.19838 0.02409 -0.19861 C 0.02643 -0.19907 0.02878 -0.2 0.03125 -0.20023 C 0.04518 -0.20116 0.05912 -0.20116 0.07318 -0.20185 C 0.07852 -0.20231 0.08386 -0.20324 0.0892 -0.20324 C 0.10313 -0.20324 0.10417 -0.20278 0.1142 -0.20023 L 0.125 -0.19375 C 0.12578 -0.19329 0.12683 -0.19305 0.12761 -0.19213 C 0.12852 -0.1912 0.1293 -0.18981 0.13034 -0.18912 C 0.13112 -0.18842 0.13216 -0.18819 0.13295 -0.1875 C 0.13659 -0.18426 0.13464 -0.18495 0.1375 -0.18102 C 0.13828 -0.17986 0.1392 -0.17893 0.14011 -0.17801 C 0.14037 -0.17639 0.1405 -0.17454 0.14102 -0.17315 C 0.14141 -0.17199 0.14232 -0.1713 0.14284 -0.16991 C 0.14818 -0.15787 0.13959 -0.17407 0.14818 -0.1588 L 0.15 -0.15579 L 0.1517 -0.15255 C 0.15209 -0.15092 0.15209 -0.14907 0.15261 -0.14768 C 0.15326 -0.1463 0.15443 -0.14583 0.15534 -0.14467 C 0.15716 -0.14213 0.15755 -0.14028 0.15886 -0.13657 C 0.15912 -0.13518 0.15925 -0.13333 0.15977 -0.13194 C 0.16081 -0.1294 0.16328 -0.12546 0.16328 -0.12523 C 0.16433 -0.1206 0.16406 -0.12037 0.16602 -0.11597 C 0.16654 -0.11481 0.16732 -0.11412 0.16784 -0.11296 C 0.16888 -0.11042 0.16966 -0.10671 0.17136 -0.10486 C 0.17214 -0.10393 0.17318 -0.10417 0.17409 -0.10324 C 0.175 -0.10255 0.17578 -0.10092 0.1767 -0.10023 C 0.17852 -0.09884 0.18034 -0.09792 0.18203 -0.09699 L 0.18477 -0.09537 C 0.19505 -0.08935 0.18646 -0.09375 0.21159 -0.09213 C 0.25977 -0.09421 0.23828 -0.09375 0.27591 -0.09375 " pathEditMode="relative" rAng="0" ptsTypes="AAAAAAAAAAAAAAAAAAAAAAAAAAAAAAAAAAAAAAAAAAAA">
                                      <p:cBhvr>
                                        <p:cTn id="85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9" y="-1016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2.96296E-6 C 0.00053 -0.00277 0.00118 -0.00532 0.0017 -0.0081 C 0.00235 -0.01111 0.00287 -0.01435 0.00352 -0.01759 L 0.00443 -0.02245 L 0.00534 -0.02708 L 0.00625 -0.03194 C 0.00586 -0.05463 0.00573 -0.07731 0.00534 -0.10023 C 0.00443 -0.14097 0.00326 -0.09953 0.00534 -0.15578 C 0.00586 -0.17037 0.00573 -0.16759 0.00795 -0.17963 C 0.00834 -0.18102 0.00808 -0.18333 0.00886 -0.18426 L 0.01159 -0.1875 C 0.01211 -0.18912 0.01237 -0.1912 0.01329 -0.19213 C 0.01498 -0.19398 0.01693 -0.19444 0.01875 -0.19537 L 0.02136 -0.19699 C 0.02227 -0.19745 0.02305 -0.19838 0.02409 -0.19861 C 0.02644 -0.19907 0.02878 -0.2 0.03125 -0.20023 C 0.04519 -0.20115 0.05912 -0.20115 0.07318 -0.20185 C 0.07852 -0.20231 0.08386 -0.20324 0.0892 -0.20324 C 0.10313 -0.20324 0.10417 -0.20277 0.1142 -0.20023 L 0.125 -0.19375 C 0.12579 -0.19328 0.12683 -0.19305 0.12761 -0.19213 C 0.12852 -0.1912 0.1293 -0.18981 0.13034 -0.18912 C 0.13112 -0.18842 0.13217 -0.18819 0.13295 -0.1875 C 0.13659 -0.18426 0.13464 -0.18495 0.1375 -0.18102 C 0.13829 -0.17986 0.1392 -0.17893 0.14011 -0.17801 C 0.14037 -0.17639 0.1405 -0.17453 0.14102 -0.17315 C 0.14141 -0.17199 0.14232 -0.17129 0.14284 -0.1699 C 0.14818 -0.15787 0.13959 -0.17407 0.14818 -0.15879 L 0.15 -0.15578 L 0.1517 -0.15254 C 0.15209 -0.15092 0.15209 -0.14907 0.15261 -0.14768 C 0.15326 -0.14629 0.15443 -0.14583 0.15534 -0.14467 C 0.15717 -0.14213 0.15756 -0.14027 0.15886 -0.13657 C 0.15912 -0.13518 0.15925 -0.13333 0.15977 -0.13194 C 0.16081 -0.1294 0.16329 -0.12546 0.16329 -0.12523 C 0.16433 -0.1206 0.16407 -0.12037 0.16602 -0.11597 C 0.16654 -0.11481 0.16732 -0.11412 0.16784 -0.11296 C 0.16888 -0.11041 0.16967 -0.10671 0.17136 -0.10486 C 0.17214 -0.10393 0.17318 -0.10416 0.17409 -0.10324 C 0.175 -0.10254 0.17579 -0.10092 0.1767 -0.10023 C 0.17852 -0.09884 0.18034 -0.09791 0.18204 -0.09699 L 0.18477 -0.09537 C 0.19506 -0.08935 0.18646 -0.09375 0.21159 -0.09213 C 0.25977 -0.09421 0.23829 -0.09375 0.27592 -0.09375 " pathEditMode="relative" rAng="0" ptsTypes="AAAAAAAAAAAAAAAAAAAAAAAAAAAAAAAAAAAAAAAAAAAA">
                                      <p:cBhvr>
                                        <p:cTn id="87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9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5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39" grpId="1"/>
      <p:bldP spid="45" grpId="0"/>
      <p:bldP spid="45" grpId="1"/>
      <p:bldP spid="47" grpId="0"/>
      <p:bldP spid="48" grpId="0" animBg="1"/>
      <p:bldP spid="48" grpId="1" animBg="1"/>
      <p:bldP spid="49" grpId="0" animBg="1"/>
      <p:bldP spid="49" grpId="1" animBg="1"/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4" t="2698" r="39522" b="6825"/>
          <a:stretch/>
        </p:blipFill>
        <p:spPr>
          <a:xfrm rot="5400000">
            <a:off x="3498765" y="-267695"/>
            <a:ext cx="4247415" cy="6651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5371" y="4016828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9314" y="4136962"/>
            <a:ext cx="141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5371" y="4572193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9831" y="4687668"/>
            <a:ext cx="141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RESET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0514" y="567145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set and Reset: </a:t>
            </a:r>
            <a:r>
              <a:rPr lang="en-US" b="1" dirty="0" smtClean="0"/>
              <a:t>Bi-stable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668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forget about transistors</a:t>
            </a:r>
            <a:r>
              <a:rPr lang="mr-IN" dirty="0" smtClean="0"/>
              <a:t>…</a:t>
            </a:r>
            <a:r>
              <a:rPr lang="en-US" dirty="0" smtClean="0"/>
              <a:t> and just use logic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77482"/>
            <a:ext cx="10515600" cy="2920547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will use components from the 74 series.(ex: SN7400, 74LVxx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Originally started by Texas Instrument and then adopted as a standard among other manufacturers.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is old school.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18730" r="54524" b="30795"/>
          <a:stretch/>
        </p:blipFill>
        <p:spPr>
          <a:xfrm rot="5400000">
            <a:off x="3104000" y="698263"/>
            <a:ext cx="5766283" cy="4876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59442" y="5293359"/>
            <a:ext cx="289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Therefore inverted Q is 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45286" y="3733376"/>
            <a:ext cx="35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Q </a:t>
            </a:r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 smtClean="0"/>
              <a:t>HIGH at </a:t>
            </a:r>
            <a:r>
              <a:rPr lang="en-US" smtClean="0"/>
              <a:t>the very start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5031384" y="4005943"/>
            <a:ext cx="2072829" cy="1355418"/>
          </a:xfrm>
          <a:custGeom>
            <a:avLst/>
            <a:gdLst>
              <a:gd name="connsiteX0" fmla="*/ 1565359 w 2072829"/>
              <a:gd name="connsiteY0" fmla="*/ 0 h 1355418"/>
              <a:gd name="connsiteX1" fmla="*/ 1837502 w 2072829"/>
              <a:gd name="connsiteY1" fmla="*/ 43543 h 1355418"/>
              <a:gd name="connsiteX2" fmla="*/ 1946359 w 2072829"/>
              <a:gd name="connsiteY2" fmla="*/ 108857 h 1355418"/>
              <a:gd name="connsiteX3" fmla="*/ 1935473 w 2072829"/>
              <a:gd name="connsiteY3" fmla="*/ 446314 h 1355418"/>
              <a:gd name="connsiteX4" fmla="*/ 182873 w 2072829"/>
              <a:gd name="connsiteY4" fmla="*/ 957943 h 1355418"/>
              <a:gd name="connsiteX5" fmla="*/ 95787 w 2072829"/>
              <a:gd name="connsiteY5" fmla="*/ 1317171 h 1355418"/>
              <a:gd name="connsiteX6" fmla="*/ 552987 w 2072829"/>
              <a:gd name="connsiteY6" fmla="*/ 1338943 h 135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2829" h="1355418">
                <a:moveTo>
                  <a:pt x="1565359" y="0"/>
                </a:moveTo>
                <a:cubicBezTo>
                  <a:pt x="1669680" y="12700"/>
                  <a:pt x="1774002" y="25400"/>
                  <a:pt x="1837502" y="43543"/>
                </a:cubicBezTo>
                <a:cubicBezTo>
                  <a:pt x="1901002" y="61686"/>
                  <a:pt x="1930031" y="41729"/>
                  <a:pt x="1946359" y="108857"/>
                </a:cubicBezTo>
                <a:cubicBezTo>
                  <a:pt x="1962687" y="175985"/>
                  <a:pt x="2229387" y="304800"/>
                  <a:pt x="1935473" y="446314"/>
                </a:cubicBezTo>
                <a:cubicBezTo>
                  <a:pt x="1641559" y="587828"/>
                  <a:pt x="489487" y="812800"/>
                  <a:pt x="182873" y="957943"/>
                </a:cubicBezTo>
                <a:cubicBezTo>
                  <a:pt x="-123741" y="1103086"/>
                  <a:pt x="34101" y="1253671"/>
                  <a:pt x="95787" y="1317171"/>
                </a:cubicBezTo>
                <a:cubicBezTo>
                  <a:pt x="157473" y="1380671"/>
                  <a:pt x="471344" y="1348014"/>
                  <a:pt x="552987" y="1338943"/>
                </a:cubicBezTo>
              </a:path>
            </a:pathLst>
          </a:custGeom>
          <a:noFill/>
          <a:ln w="57150">
            <a:solidFill>
              <a:srgbClr val="FF000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089" y="1632859"/>
            <a:ext cx="310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Lets say we start in this situation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267018" y="1578429"/>
            <a:ext cx="6940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4151" y="3579767"/>
            <a:ext cx="57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0V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07" y="1578429"/>
            <a:ext cx="2085272" cy="5116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56" y="3851257"/>
            <a:ext cx="533400" cy="2284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72610" y="5431859"/>
            <a:ext cx="576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0V</a:t>
            </a:r>
            <a:endParaRPr lang="en-US" sz="2400" dirty="0"/>
          </a:p>
        </p:txBody>
      </p:sp>
      <p:sp>
        <p:nvSpPr>
          <p:cNvPr id="19" name="Freeform 18"/>
          <p:cNvSpPr/>
          <p:nvPr/>
        </p:nvSpPr>
        <p:spPr>
          <a:xfrm>
            <a:off x="4963886" y="4216089"/>
            <a:ext cx="2057400" cy="1281197"/>
          </a:xfrm>
          <a:custGeom>
            <a:avLst/>
            <a:gdLst>
              <a:gd name="connsiteX0" fmla="*/ 609600 w 2057400"/>
              <a:gd name="connsiteY0" fmla="*/ 29340 h 1281197"/>
              <a:gd name="connsiteX1" fmla="*/ 97971 w 2057400"/>
              <a:gd name="connsiteY1" fmla="*/ 18454 h 1281197"/>
              <a:gd name="connsiteX2" fmla="*/ 32657 w 2057400"/>
              <a:gd name="connsiteY2" fmla="*/ 40225 h 1281197"/>
              <a:gd name="connsiteX3" fmla="*/ 0 w 2057400"/>
              <a:gd name="connsiteY3" fmla="*/ 105540 h 1281197"/>
              <a:gd name="connsiteX4" fmla="*/ 21771 w 2057400"/>
              <a:gd name="connsiteY4" fmla="*/ 181740 h 1281197"/>
              <a:gd name="connsiteX5" fmla="*/ 43543 w 2057400"/>
              <a:gd name="connsiteY5" fmla="*/ 203511 h 1281197"/>
              <a:gd name="connsiteX6" fmla="*/ 65314 w 2057400"/>
              <a:gd name="connsiteY6" fmla="*/ 236168 h 1281197"/>
              <a:gd name="connsiteX7" fmla="*/ 97971 w 2057400"/>
              <a:gd name="connsiteY7" fmla="*/ 247054 h 1281197"/>
              <a:gd name="connsiteX8" fmla="*/ 185057 w 2057400"/>
              <a:gd name="connsiteY8" fmla="*/ 290597 h 1281197"/>
              <a:gd name="connsiteX9" fmla="*/ 217714 w 2057400"/>
              <a:gd name="connsiteY9" fmla="*/ 301482 h 1281197"/>
              <a:gd name="connsiteX10" fmla="*/ 239485 w 2057400"/>
              <a:gd name="connsiteY10" fmla="*/ 323254 h 1281197"/>
              <a:gd name="connsiteX11" fmla="*/ 304800 w 2057400"/>
              <a:gd name="connsiteY11" fmla="*/ 345025 h 1281197"/>
              <a:gd name="connsiteX12" fmla="*/ 402771 w 2057400"/>
              <a:gd name="connsiteY12" fmla="*/ 388568 h 1281197"/>
              <a:gd name="connsiteX13" fmla="*/ 435428 w 2057400"/>
              <a:gd name="connsiteY13" fmla="*/ 399454 h 1281197"/>
              <a:gd name="connsiteX14" fmla="*/ 468085 w 2057400"/>
              <a:gd name="connsiteY14" fmla="*/ 410340 h 1281197"/>
              <a:gd name="connsiteX15" fmla="*/ 555171 w 2057400"/>
              <a:gd name="connsiteY15" fmla="*/ 453882 h 1281197"/>
              <a:gd name="connsiteX16" fmla="*/ 587828 w 2057400"/>
              <a:gd name="connsiteY16" fmla="*/ 464768 h 1281197"/>
              <a:gd name="connsiteX17" fmla="*/ 620485 w 2057400"/>
              <a:gd name="connsiteY17" fmla="*/ 475654 h 1281197"/>
              <a:gd name="connsiteX18" fmla="*/ 729343 w 2057400"/>
              <a:gd name="connsiteY18" fmla="*/ 497425 h 1281197"/>
              <a:gd name="connsiteX19" fmla="*/ 805543 w 2057400"/>
              <a:gd name="connsiteY19" fmla="*/ 519197 h 1281197"/>
              <a:gd name="connsiteX20" fmla="*/ 870857 w 2057400"/>
              <a:gd name="connsiteY20" fmla="*/ 540968 h 1281197"/>
              <a:gd name="connsiteX21" fmla="*/ 936171 w 2057400"/>
              <a:gd name="connsiteY21" fmla="*/ 562740 h 1281197"/>
              <a:gd name="connsiteX22" fmla="*/ 1034143 w 2057400"/>
              <a:gd name="connsiteY22" fmla="*/ 595397 h 1281197"/>
              <a:gd name="connsiteX23" fmla="*/ 1066800 w 2057400"/>
              <a:gd name="connsiteY23" fmla="*/ 606282 h 1281197"/>
              <a:gd name="connsiteX24" fmla="*/ 1132114 w 2057400"/>
              <a:gd name="connsiteY24" fmla="*/ 617168 h 1281197"/>
              <a:gd name="connsiteX25" fmla="*/ 1186543 w 2057400"/>
              <a:gd name="connsiteY25" fmla="*/ 628054 h 1281197"/>
              <a:gd name="connsiteX26" fmla="*/ 1491343 w 2057400"/>
              <a:gd name="connsiteY26" fmla="*/ 660711 h 1281197"/>
              <a:gd name="connsiteX27" fmla="*/ 1600200 w 2057400"/>
              <a:gd name="connsiteY27" fmla="*/ 693368 h 1281197"/>
              <a:gd name="connsiteX28" fmla="*/ 1643743 w 2057400"/>
              <a:gd name="connsiteY28" fmla="*/ 704254 h 1281197"/>
              <a:gd name="connsiteX29" fmla="*/ 1709057 w 2057400"/>
              <a:gd name="connsiteY29" fmla="*/ 726025 h 1281197"/>
              <a:gd name="connsiteX30" fmla="*/ 1807028 w 2057400"/>
              <a:gd name="connsiteY30" fmla="*/ 758682 h 1281197"/>
              <a:gd name="connsiteX31" fmla="*/ 1839685 w 2057400"/>
              <a:gd name="connsiteY31" fmla="*/ 769568 h 1281197"/>
              <a:gd name="connsiteX32" fmla="*/ 1872343 w 2057400"/>
              <a:gd name="connsiteY32" fmla="*/ 780454 h 1281197"/>
              <a:gd name="connsiteX33" fmla="*/ 1905000 w 2057400"/>
              <a:gd name="connsiteY33" fmla="*/ 802225 h 1281197"/>
              <a:gd name="connsiteX34" fmla="*/ 1970314 w 2057400"/>
              <a:gd name="connsiteY34" fmla="*/ 823997 h 1281197"/>
              <a:gd name="connsiteX35" fmla="*/ 1992085 w 2057400"/>
              <a:gd name="connsiteY35" fmla="*/ 856654 h 1281197"/>
              <a:gd name="connsiteX36" fmla="*/ 2013857 w 2057400"/>
              <a:gd name="connsiteY36" fmla="*/ 878425 h 1281197"/>
              <a:gd name="connsiteX37" fmla="*/ 2035628 w 2057400"/>
              <a:gd name="connsiteY37" fmla="*/ 943740 h 1281197"/>
              <a:gd name="connsiteX38" fmla="*/ 2057400 w 2057400"/>
              <a:gd name="connsiteY38" fmla="*/ 1041711 h 1281197"/>
              <a:gd name="connsiteX39" fmla="*/ 2046514 w 2057400"/>
              <a:gd name="connsiteY39" fmla="*/ 1139682 h 1281197"/>
              <a:gd name="connsiteX40" fmla="*/ 2002971 w 2057400"/>
              <a:gd name="connsiteY40" fmla="*/ 1226768 h 1281197"/>
              <a:gd name="connsiteX41" fmla="*/ 1970314 w 2057400"/>
              <a:gd name="connsiteY41" fmla="*/ 1237654 h 1281197"/>
              <a:gd name="connsiteX42" fmla="*/ 1937657 w 2057400"/>
              <a:gd name="connsiteY42" fmla="*/ 1259425 h 1281197"/>
              <a:gd name="connsiteX43" fmla="*/ 1872343 w 2057400"/>
              <a:gd name="connsiteY43" fmla="*/ 1281197 h 1281197"/>
              <a:gd name="connsiteX44" fmla="*/ 1611085 w 2057400"/>
              <a:gd name="connsiteY44" fmla="*/ 1270311 h 128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057400" h="1281197">
                <a:moveTo>
                  <a:pt x="609600" y="29340"/>
                </a:moveTo>
                <a:cubicBezTo>
                  <a:pt x="381114" y="-8742"/>
                  <a:pt x="444045" y="-6868"/>
                  <a:pt x="97971" y="18454"/>
                </a:cubicBezTo>
                <a:cubicBezTo>
                  <a:pt x="75083" y="20129"/>
                  <a:pt x="32657" y="40225"/>
                  <a:pt x="32657" y="40225"/>
                </a:cubicBezTo>
                <a:cubicBezTo>
                  <a:pt x="21647" y="56739"/>
                  <a:pt x="0" y="83002"/>
                  <a:pt x="0" y="105540"/>
                </a:cubicBezTo>
                <a:cubicBezTo>
                  <a:pt x="0" y="110286"/>
                  <a:pt x="16637" y="173184"/>
                  <a:pt x="21771" y="181740"/>
                </a:cubicBezTo>
                <a:cubicBezTo>
                  <a:pt x="27051" y="190541"/>
                  <a:pt x="37132" y="195497"/>
                  <a:pt x="43543" y="203511"/>
                </a:cubicBezTo>
                <a:cubicBezTo>
                  <a:pt x="51716" y="213727"/>
                  <a:pt x="55098" y="227995"/>
                  <a:pt x="65314" y="236168"/>
                </a:cubicBezTo>
                <a:cubicBezTo>
                  <a:pt x="74274" y="243336"/>
                  <a:pt x="87085" y="243425"/>
                  <a:pt x="97971" y="247054"/>
                </a:cubicBezTo>
                <a:cubicBezTo>
                  <a:pt x="135970" y="285052"/>
                  <a:pt x="110008" y="265581"/>
                  <a:pt x="185057" y="290597"/>
                </a:cubicBezTo>
                <a:lnTo>
                  <a:pt x="217714" y="301482"/>
                </a:lnTo>
                <a:cubicBezTo>
                  <a:pt x="224971" y="308739"/>
                  <a:pt x="230305" y="318664"/>
                  <a:pt x="239485" y="323254"/>
                </a:cubicBezTo>
                <a:cubicBezTo>
                  <a:pt x="260011" y="333517"/>
                  <a:pt x="304800" y="345025"/>
                  <a:pt x="304800" y="345025"/>
                </a:cubicBezTo>
                <a:cubicBezTo>
                  <a:pt x="356552" y="379528"/>
                  <a:pt x="325044" y="362659"/>
                  <a:pt x="402771" y="388568"/>
                </a:cubicBezTo>
                <a:lnTo>
                  <a:pt x="435428" y="399454"/>
                </a:lnTo>
                <a:lnTo>
                  <a:pt x="468085" y="410340"/>
                </a:lnTo>
                <a:cubicBezTo>
                  <a:pt x="506085" y="448338"/>
                  <a:pt x="480120" y="428865"/>
                  <a:pt x="555171" y="453882"/>
                </a:cubicBezTo>
                <a:lnTo>
                  <a:pt x="587828" y="464768"/>
                </a:lnTo>
                <a:cubicBezTo>
                  <a:pt x="598714" y="468397"/>
                  <a:pt x="609233" y="473404"/>
                  <a:pt x="620485" y="475654"/>
                </a:cubicBezTo>
                <a:cubicBezTo>
                  <a:pt x="656771" y="482911"/>
                  <a:pt x="694237" y="485723"/>
                  <a:pt x="729343" y="497425"/>
                </a:cubicBezTo>
                <a:cubicBezTo>
                  <a:pt x="839064" y="534000"/>
                  <a:pt x="668894" y="478202"/>
                  <a:pt x="805543" y="519197"/>
                </a:cubicBezTo>
                <a:cubicBezTo>
                  <a:pt x="827524" y="525791"/>
                  <a:pt x="849086" y="533711"/>
                  <a:pt x="870857" y="540968"/>
                </a:cubicBezTo>
                <a:lnTo>
                  <a:pt x="936171" y="562740"/>
                </a:lnTo>
                <a:lnTo>
                  <a:pt x="1034143" y="595397"/>
                </a:lnTo>
                <a:cubicBezTo>
                  <a:pt x="1045029" y="599025"/>
                  <a:pt x="1055482" y="604396"/>
                  <a:pt x="1066800" y="606282"/>
                </a:cubicBezTo>
                <a:lnTo>
                  <a:pt x="1132114" y="617168"/>
                </a:lnTo>
                <a:cubicBezTo>
                  <a:pt x="1150318" y="620478"/>
                  <a:pt x="1168163" y="625933"/>
                  <a:pt x="1186543" y="628054"/>
                </a:cubicBezTo>
                <a:cubicBezTo>
                  <a:pt x="1251868" y="635592"/>
                  <a:pt x="1402659" y="644586"/>
                  <a:pt x="1491343" y="660711"/>
                </a:cubicBezTo>
                <a:cubicBezTo>
                  <a:pt x="1554675" y="672226"/>
                  <a:pt x="1524486" y="674439"/>
                  <a:pt x="1600200" y="693368"/>
                </a:cubicBezTo>
                <a:cubicBezTo>
                  <a:pt x="1614714" y="696997"/>
                  <a:pt x="1629413" y="699955"/>
                  <a:pt x="1643743" y="704254"/>
                </a:cubicBezTo>
                <a:cubicBezTo>
                  <a:pt x="1665724" y="710848"/>
                  <a:pt x="1687286" y="718768"/>
                  <a:pt x="1709057" y="726025"/>
                </a:cubicBezTo>
                <a:lnTo>
                  <a:pt x="1807028" y="758682"/>
                </a:lnTo>
                <a:lnTo>
                  <a:pt x="1839685" y="769568"/>
                </a:lnTo>
                <a:cubicBezTo>
                  <a:pt x="1850571" y="773197"/>
                  <a:pt x="1862795" y="774089"/>
                  <a:pt x="1872343" y="780454"/>
                </a:cubicBezTo>
                <a:cubicBezTo>
                  <a:pt x="1883229" y="787711"/>
                  <a:pt x="1893045" y="796912"/>
                  <a:pt x="1905000" y="802225"/>
                </a:cubicBezTo>
                <a:cubicBezTo>
                  <a:pt x="1925971" y="811546"/>
                  <a:pt x="1970314" y="823997"/>
                  <a:pt x="1970314" y="823997"/>
                </a:cubicBezTo>
                <a:cubicBezTo>
                  <a:pt x="1977571" y="834883"/>
                  <a:pt x="1983912" y="846438"/>
                  <a:pt x="1992085" y="856654"/>
                </a:cubicBezTo>
                <a:cubicBezTo>
                  <a:pt x="1998496" y="864668"/>
                  <a:pt x="2009267" y="869245"/>
                  <a:pt x="2013857" y="878425"/>
                </a:cubicBezTo>
                <a:cubicBezTo>
                  <a:pt x="2024120" y="898951"/>
                  <a:pt x="2028371" y="921968"/>
                  <a:pt x="2035628" y="943740"/>
                </a:cubicBezTo>
                <a:cubicBezTo>
                  <a:pt x="2053495" y="997340"/>
                  <a:pt x="2044626" y="965070"/>
                  <a:pt x="2057400" y="1041711"/>
                </a:cubicBezTo>
                <a:cubicBezTo>
                  <a:pt x="2053771" y="1074368"/>
                  <a:pt x="2052958" y="1107462"/>
                  <a:pt x="2046514" y="1139682"/>
                </a:cubicBezTo>
                <a:cubicBezTo>
                  <a:pt x="2040592" y="1169292"/>
                  <a:pt x="2032432" y="1209092"/>
                  <a:pt x="2002971" y="1226768"/>
                </a:cubicBezTo>
                <a:cubicBezTo>
                  <a:pt x="1993132" y="1232672"/>
                  <a:pt x="1980577" y="1232522"/>
                  <a:pt x="1970314" y="1237654"/>
                </a:cubicBezTo>
                <a:cubicBezTo>
                  <a:pt x="1958612" y="1243505"/>
                  <a:pt x="1949612" y="1254112"/>
                  <a:pt x="1937657" y="1259425"/>
                </a:cubicBezTo>
                <a:cubicBezTo>
                  <a:pt x="1916686" y="1268746"/>
                  <a:pt x="1872343" y="1281197"/>
                  <a:pt x="1872343" y="1281197"/>
                </a:cubicBezTo>
                <a:cubicBezTo>
                  <a:pt x="1705622" y="1266040"/>
                  <a:pt x="1792679" y="1270311"/>
                  <a:pt x="1611085" y="1270311"/>
                </a:cubicBezTo>
              </a:path>
            </a:pathLst>
          </a:custGeom>
          <a:noFill/>
          <a:ln w="50800">
            <a:solidFill>
              <a:srgbClr val="2550C5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8010147" y="5431859"/>
            <a:ext cx="583691" cy="1192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498773" y="5654826"/>
            <a:ext cx="185056" cy="495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278007" y="6123002"/>
            <a:ext cx="14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inversion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59829" y="6253325"/>
            <a:ext cx="336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 = OR + </a:t>
            </a:r>
            <a:r>
              <a:rPr lang="en-US" dirty="0" smtClean="0"/>
              <a:t>NOT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364873" y="5758023"/>
            <a:ext cx="185056" cy="495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522935" y="3271840"/>
            <a:ext cx="14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inversion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6566588" y="3596719"/>
            <a:ext cx="178747" cy="2924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68359" y="3210434"/>
            <a:ext cx="2721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Reset </a:t>
            </a:r>
            <a:r>
              <a:rPr lang="en-US" b="1" dirty="0" smtClean="0"/>
              <a:t>does not </a:t>
            </a:r>
            <a:r>
              <a:rPr lang="en-US" dirty="0" smtClean="0"/>
              <a:t>change </a:t>
            </a:r>
            <a:r>
              <a:rPr lang="en-US" dirty="0" smtClean="0"/>
              <a:t>to</a:t>
            </a:r>
            <a:r>
              <a:rPr lang="en-US" dirty="0" smtClean="0"/>
              <a:t> go </a:t>
            </a:r>
            <a:r>
              <a:rPr lang="en-US" dirty="0" smtClean="0"/>
              <a:t>HIGH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 OUTPUT Q will stay HIGH forever*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407634" y="5010534"/>
            <a:ext cx="2721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Set is </a:t>
            </a:r>
            <a:r>
              <a:rPr lang="en-US" b="1" dirty="0" smtClean="0"/>
              <a:t>toggled</a:t>
            </a:r>
            <a:r>
              <a:rPr lang="en-US" dirty="0" smtClean="0"/>
              <a:t>, it does not change anything</a:t>
            </a:r>
          </a:p>
          <a:p>
            <a:r>
              <a:rPr lang="en-US" dirty="0"/>
              <a:t>1</a:t>
            </a:r>
            <a:r>
              <a:rPr lang="en-US" dirty="0" smtClean="0"/>
              <a:t>  OR  1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/>
              <a:t>1</a:t>
            </a:r>
            <a:r>
              <a:rPr lang="en-US" dirty="0" smtClean="0"/>
              <a:t>  OR  0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306192" y="4318136"/>
            <a:ext cx="2242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INPUTS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9199638" y="4244063"/>
            <a:ext cx="2242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OUTPUTS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8553462" y="3624388"/>
            <a:ext cx="268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 is going to be the bit we </a:t>
            </a:r>
            <a:r>
              <a:rPr lang="en-US" b="1" dirty="0" smtClean="0"/>
              <a:t>save in memory</a:t>
            </a:r>
            <a:r>
              <a:rPr lang="en-US" dirty="0" smtClean="0"/>
              <a:t>: 0 OR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474035" y="5396556"/>
            <a:ext cx="294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Lets forget about inverted Q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2896887" y="3897309"/>
            <a:ext cx="1075500" cy="63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954495" y="4822248"/>
            <a:ext cx="981294" cy="697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025076" y="4031963"/>
            <a:ext cx="1031732" cy="485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101960" y="4780715"/>
            <a:ext cx="954848" cy="499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8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9" presetClass="exit" presetSubtype="0" fill="hold" grpId="1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9" presetClass="exit" presetSubtype="0" fill="hold" grpId="1" nodeType="after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500"/>
                            </p:stCondLst>
                            <p:childTnLst>
                              <p:par>
                                <p:cTn id="64" presetID="9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0"/>
                            </p:stCondLst>
                            <p:childTnLst>
                              <p:par>
                                <p:cTn id="87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80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10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3500"/>
                            </p:stCondLst>
                            <p:childTnLst>
                              <p:par>
                                <p:cTn id="102" presetID="9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60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85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500"/>
                            </p:stCondLst>
                            <p:childTnLst>
                              <p:par>
                                <p:cTn id="120" presetID="9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3000"/>
                            </p:stCondLst>
                            <p:childTnLst>
                              <p:par>
                                <p:cTn id="127" presetID="9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6500"/>
                            </p:stCondLst>
                            <p:childTnLst>
                              <p:par>
                                <p:cTn id="131" presetID="9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8000"/>
                            </p:stCondLst>
                            <p:childTnLst>
                              <p:par>
                                <p:cTn id="135" presetID="9" presetClass="exit" presetSubtype="0" fill="hold" grpId="3" nodeType="after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3000"/>
                            </p:stCondLst>
                            <p:childTnLst>
                              <p:par>
                                <p:cTn id="139" presetID="9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4000"/>
                            </p:stCondLst>
                            <p:childTnLst>
                              <p:par>
                                <p:cTn id="143" presetID="9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5500"/>
                            </p:stCondLst>
                            <p:childTnLst>
                              <p:par>
                                <p:cTn id="14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1" grpId="0" animBg="1"/>
      <p:bldP spid="12" grpId="0"/>
      <p:bldP spid="12" grpId="1"/>
      <p:bldP spid="17" grpId="0"/>
      <p:bldP spid="17" grpId="1"/>
      <p:bldP spid="17" grpId="2"/>
      <p:bldP spid="19" grpId="0" animBg="1"/>
      <p:bldP spid="20" grpId="0" animBg="1"/>
      <p:bldP spid="29" grpId="0"/>
      <p:bldP spid="30" grpId="0"/>
      <p:bldP spid="30" grpId="1"/>
      <p:bldP spid="34" grpId="1"/>
      <p:bldP spid="37" grpId="0"/>
      <p:bldP spid="39" grpId="2"/>
      <p:bldP spid="39" grpId="3"/>
      <p:bldP spid="40" grpId="0"/>
      <p:bldP spid="40" grpId="1"/>
      <p:bldP spid="42" grpId="0"/>
      <p:bldP spid="42" grpId="1"/>
      <p:bldP spid="43" grpId="0"/>
      <p:bldP spid="43" grpId="1"/>
      <p:bldP spid="45" grpId="0"/>
      <p:bldP spid="4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you will build a LATCH with NAND gates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22380" r="56071" b="32381"/>
          <a:stretch/>
        </p:blipFill>
        <p:spPr>
          <a:xfrm rot="5400000">
            <a:off x="358856" y="2351133"/>
            <a:ext cx="4354288" cy="3505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1" t="23929" r="30939" b="33683"/>
          <a:stretch/>
        </p:blipFill>
        <p:spPr>
          <a:xfrm rot="5400000">
            <a:off x="5889172" y="3643312"/>
            <a:ext cx="2057397" cy="3211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9456" y="4688804"/>
            <a:ext cx="47352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Equivalent circuit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/!\  </a:t>
            </a:r>
            <a:r>
              <a:rPr lang="en-US" dirty="0" smtClean="0"/>
              <a:t>be careful: Not + OR         NOR</a:t>
            </a:r>
          </a:p>
          <a:p>
            <a:endParaRPr lang="en-US" dirty="0"/>
          </a:p>
          <a:p>
            <a:r>
              <a:rPr lang="en-US" dirty="0" smtClean="0"/>
              <a:t>We will use it in the next slides</a:t>
            </a:r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41555" y="5248955"/>
            <a:ext cx="674730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Not Equal 10"/>
          <p:cNvSpPr/>
          <p:nvPr/>
        </p:nvSpPr>
        <p:spPr>
          <a:xfrm>
            <a:off x="11130643" y="5344885"/>
            <a:ext cx="299358" cy="226844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0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in memory OK, we need a clock signal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1" t="755" r="44373" b="1662"/>
          <a:stretch/>
        </p:blipFill>
        <p:spPr>
          <a:xfrm rot="5400000">
            <a:off x="4071257" y="97975"/>
            <a:ext cx="3091543" cy="7032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43197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just need to add AND gates!</a:t>
            </a:r>
          </a:p>
          <a:p>
            <a:r>
              <a:rPr lang="en-US" dirty="0" smtClean="0"/>
              <a:t>But NAND gates are cheaper.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45" y="1690688"/>
            <a:ext cx="3841942" cy="4114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6644">
            <a:off x="8991979" y="2539881"/>
            <a:ext cx="829323" cy="3552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66514" y="225604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Our latch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5543" y="5528882"/>
            <a:ext cx="579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inversions in a raw cancel each other in Boolean Logic.</a:t>
            </a:r>
          </a:p>
          <a:p>
            <a:r>
              <a:rPr lang="en-US" dirty="0" smtClean="0"/>
              <a:t>But realistically there is still a delay</a:t>
            </a:r>
            <a:r>
              <a:rPr lang="mr-IN" dirty="0" smtClean="0"/>
              <a:t>…</a:t>
            </a:r>
            <a:r>
              <a:rPr lang="en-US" dirty="0" smtClean="0"/>
              <a:t> (in </a:t>
            </a:r>
            <a:r>
              <a:rPr lang="en-US" dirty="0" err="1" smtClean="0"/>
              <a:t>nano</a:t>
            </a:r>
            <a:r>
              <a:rPr lang="en-US" dirty="0" smtClean="0"/>
              <a:t> seconds, see documentation)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160545" y="4822958"/>
            <a:ext cx="202056" cy="7059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19800" y="4800350"/>
            <a:ext cx="247360" cy="7370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1" t="23810" r="47976" b="30441"/>
          <a:stretch/>
        </p:blipFill>
        <p:spPr>
          <a:xfrm rot="5460000">
            <a:off x="5346512" y="2830697"/>
            <a:ext cx="988033" cy="344447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5160545" y="4813899"/>
            <a:ext cx="202056" cy="7059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019800" y="4791291"/>
            <a:ext cx="247360" cy="73708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87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9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9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50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8222" r="13707" b="7471"/>
          <a:stretch/>
        </p:blipFill>
        <p:spPr>
          <a:xfrm rot="5400000">
            <a:off x="3728358" y="1779816"/>
            <a:ext cx="4114800" cy="3668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86" y="4256312"/>
            <a:ext cx="220766" cy="100223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603173" y="4154716"/>
            <a:ext cx="4343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29" y="2960916"/>
            <a:ext cx="609600" cy="12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1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0" t="1869" r="47754" b="8319"/>
          <a:stretch/>
        </p:blipFill>
        <p:spPr>
          <a:xfrm rot="5400000">
            <a:off x="4365170" y="2143983"/>
            <a:ext cx="2645230" cy="6346373"/>
          </a:xfrm>
        </p:spPr>
      </p:pic>
      <p:cxnSp>
        <p:nvCxnSpPr>
          <p:cNvPr id="7" name="Straight Connector 6"/>
          <p:cNvCxnSpPr/>
          <p:nvPr/>
        </p:nvCxnSpPr>
        <p:spPr>
          <a:xfrm flipV="1">
            <a:off x="3080652" y="4266691"/>
            <a:ext cx="1121229" cy="21772"/>
          </a:xfrm>
          <a:prstGeom prst="line">
            <a:avLst/>
          </a:prstGeom>
          <a:ln w="63500">
            <a:solidFill>
              <a:srgbClr val="FF0000">
                <a:alpha val="6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41266" y="4642255"/>
            <a:ext cx="560614" cy="0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3184066" y="5317169"/>
            <a:ext cx="1017814" cy="734780"/>
          </a:xfrm>
          <a:prstGeom prst="bentConnector3">
            <a:avLst>
              <a:gd name="adj1" fmla="val 50000"/>
            </a:avLst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3641266" y="4680349"/>
            <a:ext cx="51707" cy="636820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96538" y="4375549"/>
            <a:ext cx="1273628" cy="54428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141024" y="4506177"/>
            <a:ext cx="1219199" cy="21772"/>
          </a:xfrm>
          <a:prstGeom prst="line">
            <a:avLst/>
          </a:prstGeom>
          <a:ln w="635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99852" y="4245311"/>
            <a:ext cx="69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AND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89909" y="4321903"/>
            <a:ext cx="57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pic>
        <p:nvPicPr>
          <p:cNvPr id="2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8" t="1629" r="36650" b="434"/>
          <a:stretch/>
        </p:blipFill>
        <p:spPr>
          <a:xfrm rot="5400000">
            <a:off x="4447071" y="-1050485"/>
            <a:ext cx="2677347" cy="578032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341897" y="332254"/>
            <a:ext cx="0" cy="3200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78750" y="2100430"/>
            <a:ext cx="304954" cy="13062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931227" y="332254"/>
            <a:ext cx="0" cy="3200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50876" y="2720916"/>
            <a:ext cx="304954" cy="13062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61759" y="848573"/>
            <a:ext cx="304954" cy="13062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33941" y="2100430"/>
            <a:ext cx="304954" cy="1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5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17 0.00023 L 0.13138 0.0018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1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2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139 L 0.02409 0.0013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2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52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2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239 -2.96296E-6 L 0.04648 -0.00069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02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20"/>
                            </p:stCondLst>
                            <p:childTnLst>
                              <p:par>
                                <p:cTn id="6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530"/>
                            </p:stCondLst>
                            <p:childTnLst>
                              <p:par>
                                <p:cTn id="67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557 -2.96296E-6 L 0.14336 -2.96296E-6 " pathEditMode="relative" ptsTypes="AA">
                                      <p:cBhvr>
                                        <p:cTn id="68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The D latch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RS flip flop is susceptible to a race </a:t>
            </a:r>
            <a:r>
              <a:rPr lang="en-US" dirty="0" smtClean="0"/>
              <a:t>condition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4" t="4603" r="32857" b="8413"/>
          <a:stretch/>
        </p:blipFill>
        <p:spPr>
          <a:xfrm rot="5400000">
            <a:off x="2614404" y="1217372"/>
            <a:ext cx="2830287" cy="6382696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8222" r="13707" b="7471"/>
          <a:stretch/>
        </p:blipFill>
        <p:spPr>
          <a:xfrm rot="5400000">
            <a:off x="7964187" y="3163594"/>
            <a:ext cx="2812818" cy="25077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479971" y="5497286"/>
            <a:ext cx="1785258" cy="2177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Clocked D latch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9" t="3833" r="53281" b="2719"/>
          <a:stretch/>
        </p:blipFill>
        <p:spPr>
          <a:xfrm rot="5400000">
            <a:off x="3245895" y="-197897"/>
            <a:ext cx="2381928" cy="68925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96887" y="3645360"/>
            <a:ext cx="1034142" cy="1034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913" y="1728790"/>
            <a:ext cx="1034142" cy="10341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9084" y="4679502"/>
            <a:ext cx="1075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Nothing really new.</a:t>
            </a:r>
          </a:p>
          <a:p>
            <a:r>
              <a:rPr lang="en-US" dirty="0"/>
              <a:t>N</a:t>
            </a:r>
            <a:r>
              <a:rPr lang="en-US" dirty="0" smtClean="0"/>
              <a:t>ow we have just one input in our diagram.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7" t="10477" r="27263" b="24444"/>
          <a:stretch/>
        </p:blipFill>
        <p:spPr>
          <a:xfrm rot="5400000">
            <a:off x="8217535" y="2205967"/>
            <a:ext cx="3268432" cy="297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are going to see: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 smtClean="0"/>
              <a:t>An Introduction to Logic gates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What is memory ?  how to save a bit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What is a register ? A shift register?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A insight into the basics of Computer architecture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SIPO: Serial in Parallel out</a:t>
            </a:r>
          </a:p>
          <a:p>
            <a:pPr>
              <a:lnSpc>
                <a:spcPct val="170000"/>
              </a:lnSpc>
            </a:pPr>
            <a:r>
              <a:rPr lang="en-US" dirty="0" smtClean="0"/>
              <a:t>How to Control a lot of LEDs with only 3 control pins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Edge-triggered </a:t>
            </a:r>
            <a:r>
              <a:rPr lang="en-US" dirty="0" err="1" smtClean="0"/>
              <a:t>lacthing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5" t="5469" r="23652" b="2917"/>
          <a:stretch/>
        </p:blipFill>
        <p:spPr>
          <a:xfrm rot="5400000">
            <a:off x="2357752" y="324558"/>
            <a:ext cx="3546749" cy="6368145"/>
          </a:xfrm>
        </p:spPr>
      </p:pic>
      <p:cxnSp>
        <p:nvCxnSpPr>
          <p:cNvPr id="6" name="Elbow Connector 5"/>
          <p:cNvCxnSpPr/>
          <p:nvPr/>
        </p:nvCxnSpPr>
        <p:spPr>
          <a:xfrm>
            <a:off x="4452259" y="2024739"/>
            <a:ext cx="2057398" cy="555175"/>
          </a:xfrm>
          <a:prstGeom prst="bentConnector3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452259" y="1796139"/>
            <a:ext cx="0" cy="4169225"/>
          </a:xfrm>
          <a:prstGeom prst="line">
            <a:avLst/>
          </a:prstGeom>
          <a:ln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09657" y="1796139"/>
            <a:ext cx="4" cy="4169227"/>
          </a:xfrm>
          <a:prstGeom prst="line">
            <a:avLst/>
          </a:prstGeom>
          <a:ln>
            <a:solidFill>
              <a:srgbClr val="FF000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11"/>
          <p:cNvSpPr/>
          <p:nvPr/>
        </p:nvSpPr>
        <p:spPr>
          <a:xfrm>
            <a:off x="4452259" y="5780314"/>
            <a:ext cx="2057398" cy="18505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68829" y="6095996"/>
            <a:ext cx="1099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One clock cycle, and several changes in the Q Output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We don’t want that.</a:t>
            </a:r>
            <a:endParaRPr lang="en-US" dirty="0"/>
          </a:p>
        </p:txBody>
      </p:sp>
      <p:pic>
        <p:nvPicPr>
          <p:cNvPr id="1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9" t="3833" r="53281" b="2719"/>
          <a:stretch/>
        </p:blipFill>
        <p:spPr>
          <a:xfrm rot="5400000">
            <a:off x="9262037" y="2805713"/>
            <a:ext cx="1221634" cy="3535011"/>
          </a:xfrm>
          <a:prstGeom prst="rect">
            <a:avLst/>
          </a:prstGeom>
        </p:spPr>
      </p:pic>
      <p:cxnSp>
        <p:nvCxnSpPr>
          <p:cNvPr id="27" name="Elbow Connector 26"/>
          <p:cNvCxnSpPr/>
          <p:nvPr/>
        </p:nvCxnSpPr>
        <p:spPr>
          <a:xfrm>
            <a:off x="8458196" y="4565762"/>
            <a:ext cx="1143004" cy="321924"/>
          </a:xfrm>
          <a:prstGeom prst="bentConnector3">
            <a:avLst>
              <a:gd name="adj1" fmla="val 82381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9122224" y="4250075"/>
            <a:ext cx="478976" cy="323143"/>
          </a:xfrm>
          <a:prstGeom prst="bentConnector3">
            <a:avLst>
              <a:gd name="adj1" fmla="val 568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7963">
            <a:off x="4436234" y="4546915"/>
            <a:ext cx="491285" cy="210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7963">
            <a:off x="5100262" y="4550428"/>
            <a:ext cx="491285" cy="2104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80406">
            <a:off x="4743938" y="4546914"/>
            <a:ext cx="491285" cy="2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9346"/>
          </a:xfrm>
        </p:spPr>
        <p:txBody>
          <a:bodyPr>
            <a:normAutofit/>
          </a:bodyPr>
          <a:lstStyle/>
          <a:p>
            <a:r>
              <a:rPr lang="en-US" dirty="0" smtClean="0"/>
              <a:t>Components Can be positive edge-triggered</a:t>
            </a:r>
          </a:p>
          <a:p>
            <a:r>
              <a:rPr lang="en-US" dirty="0" smtClean="0"/>
              <a:t> or Negative edge-triggered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 example of positive </a:t>
            </a:r>
            <a:r>
              <a:rPr lang="en-US" dirty="0" smtClean="0"/>
              <a:t>edge-triggering with a RC</a:t>
            </a:r>
            <a:endParaRPr lang="en-US" dirty="0" smtClean="0"/>
          </a:p>
          <a:p>
            <a:r>
              <a:rPr lang="en-US" dirty="0" smtClean="0"/>
              <a:t>RC time constant much smaller than the clock cycle in the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5" t="635" r="36547" b="2540"/>
          <a:stretch/>
        </p:blipFill>
        <p:spPr>
          <a:xfrm rot="5400000">
            <a:off x="3325583" y="767443"/>
            <a:ext cx="1970316" cy="6640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2" t="65080" r="47892" b="21904"/>
          <a:stretch/>
        </p:blipFill>
        <p:spPr>
          <a:xfrm rot="5400000">
            <a:off x="8834689" y="1835174"/>
            <a:ext cx="1685419" cy="3004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2" t="65080" r="51953" b="31336"/>
          <a:stretch/>
        </p:blipFill>
        <p:spPr>
          <a:xfrm rot="5400000">
            <a:off x="8588827" y="3548741"/>
            <a:ext cx="435430" cy="827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96885" y="3495246"/>
            <a:ext cx="1012372" cy="592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8808" y="4009492"/>
            <a:ext cx="380023" cy="15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triggering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processors this won’t be done with RC circuits</a:t>
            </a:r>
          </a:p>
          <a:p>
            <a:r>
              <a:rPr lang="en-US" dirty="0" smtClean="0"/>
              <a:t>Capacitors are </a:t>
            </a:r>
            <a:r>
              <a:rPr lang="en-US" dirty="0" smtClean="0"/>
              <a:t>too </a:t>
            </a:r>
            <a:r>
              <a:rPr lang="en-US" dirty="0" smtClean="0"/>
              <a:t>big, </a:t>
            </a:r>
            <a:r>
              <a:rPr lang="en-US" dirty="0" smtClean="0"/>
              <a:t>too </a:t>
            </a:r>
            <a:r>
              <a:rPr lang="en-US" dirty="0" smtClean="0"/>
              <a:t>difficult to fabricate on a chip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Now the output can change only on the rising (or falling) edge of the clock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 We sample the incoming data bit</a:t>
            </a:r>
            <a:r>
              <a:rPr lang="en-US" dirty="0">
                <a:sym typeface="Wingdings"/>
              </a:rPr>
              <a:t> </a:t>
            </a:r>
            <a:r>
              <a:rPr lang="en-US" b="1" u="sng" dirty="0" smtClean="0">
                <a:sym typeface="Wingdings"/>
              </a:rPr>
              <a:t>o</a:t>
            </a:r>
            <a:r>
              <a:rPr lang="en-US" b="1" u="sng" dirty="0" smtClean="0"/>
              <a:t>nly at one instant </a:t>
            </a:r>
            <a:r>
              <a:rPr lang="en-US" dirty="0" smtClean="0"/>
              <a:t>during the clock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4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Preset and Reset/Clear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28092" r="280" b="26377"/>
          <a:stretch/>
        </p:blipFill>
        <p:spPr>
          <a:xfrm>
            <a:off x="838200" y="3004457"/>
            <a:ext cx="7380268" cy="29609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34" y="4708367"/>
            <a:ext cx="1460966" cy="1648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34" y="2634680"/>
            <a:ext cx="1437404" cy="16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Preset at start up time</a:t>
            </a:r>
            <a:endParaRPr lang="en-US" dirty="0"/>
          </a:p>
        </p:txBody>
      </p:sp>
      <p:sp>
        <p:nvSpPr>
          <p:cNvPr id="4" name="Equal 3"/>
          <p:cNvSpPr/>
          <p:nvPr/>
        </p:nvSpPr>
        <p:spPr>
          <a:xfrm>
            <a:off x="2081891" y="3232034"/>
            <a:ext cx="1300843" cy="364672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Equal 4"/>
          <p:cNvSpPr/>
          <p:nvPr/>
        </p:nvSpPr>
        <p:spPr>
          <a:xfrm>
            <a:off x="6389910" y="4433206"/>
            <a:ext cx="1415144" cy="370114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683824" y="6000751"/>
            <a:ext cx="805544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52553" y="6139545"/>
            <a:ext cx="489858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04953" y="6291945"/>
            <a:ext cx="174172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29539" y="5943601"/>
            <a:ext cx="805544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81939" y="6096001"/>
            <a:ext cx="489858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34339" y="6248401"/>
            <a:ext cx="174172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841668" y="2499965"/>
            <a:ext cx="511629" cy="120831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6497" y="4321632"/>
            <a:ext cx="511629" cy="120831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4" idx="5"/>
          </p:cNvCxnSpPr>
          <p:nvPr/>
        </p:nvCxnSpPr>
        <p:spPr>
          <a:xfrm flipH="1" flipV="1">
            <a:off x="2732311" y="2071689"/>
            <a:ext cx="2" cy="12354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0"/>
          </p:cNvCxnSpPr>
          <p:nvPr/>
        </p:nvCxnSpPr>
        <p:spPr>
          <a:xfrm flipV="1">
            <a:off x="2732312" y="3475300"/>
            <a:ext cx="10881" cy="8463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9" idx="2"/>
          </p:cNvCxnSpPr>
          <p:nvPr/>
        </p:nvCxnSpPr>
        <p:spPr>
          <a:xfrm flipV="1">
            <a:off x="2732311" y="5529947"/>
            <a:ext cx="1" cy="429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5" idx="2"/>
          </p:cNvCxnSpPr>
          <p:nvPr/>
        </p:nvCxnSpPr>
        <p:spPr>
          <a:xfrm flipV="1">
            <a:off x="7097482" y="4727077"/>
            <a:ext cx="0" cy="1260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8" idx="2"/>
          </p:cNvCxnSpPr>
          <p:nvPr/>
        </p:nvCxnSpPr>
        <p:spPr>
          <a:xfrm flipV="1">
            <a:off x="7086595" y="3708280"/>
            <a:ext cx="10888" cy="7929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8" idx="0"/>
          </p:cNvCxnSpPr>
          <p:nvPr/>
        </p:nvCxnSpPr>
        <p:spPr>
          <a:xfrm flipH="1" flipV="1">
            <a:off x="7097482" y="2071689"/>
            <a:ext cx="1" cy="4282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743193" y="3920555"/>
            <a:ext cx="14069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101562" y="4095565"/>
            <a:ext cx="14069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23953" y="1567121"/>
            <a:ext cx="111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+VCC</a:t>
            </a:r>
            <a:endParaRPr lang="en-US" sz="3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329539" y="1510551"/>
            <a:ext cx="1053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+VCC</a:t>
            </a:r>
            <a:endParaRPr lang="en-US" sz="3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8610600" y="3705717"/>
            <a:ext cx="96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04606" y="3596706"/>
            <a:ext cx="968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8690876" y="3799114"/>
            <a:ext cx="224524" cy="25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49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t="7618" r="18809" b="8731"/>
          <a:stretch/>
        </p:blipFill>
        <p:spPr>
          <a:xfrm rot="5400000">
            <a:off x="653139" y="1264213"/>
            <a:ext cx="5050979" cy="435133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28092" r="280" b="26377"/>
          <a:stretch/>
        </p:blipFill>
        <p:spPr>
          <a:xfrm>
            <a:off x="6400799" y="4288971"/>
            <a:ext cx="4178539" cy="1676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486" y="4047499"/>
            <a:ext cx="860457" cy="971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68" y="5235706"/>
            <a:ext cx="860457" cy="9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how to save one bit in our Latch, and its edge-triggered with the clock signal(raising or falling)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9" t="56110" r="19792" b="26128"/>
          <a:stretch/>
        </p:blipFill>
        <p:spPr>
          <a:xfrm>
            <a:off x="7151587" y="3200400"/>
            <a:ext cx="3867959" cy="2590801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" t="49016" r="90535" b="45795"/>
          <a:stretch/>
        </p:blipFill>
        <p:spPr>
          <a:xfrm>
            <a:off x="10145159" y="5076581"/>
            <a:ext cx="783772" cy="714620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28092" r="280" b="26377"/>
          <a:stretch/>
        </p:blipFill>
        <p:spPr>
          <a:xfrm>
            <a:off x="1611086" y="4013320"/>
            <a:ext cx="2939143" cy="117916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7848518" y="5566459"/>
            <a:ext cx="1" cy="598711"/>
          </a:xfrm>
          <a:prstGeom prst="line">
            <a:avLst/>
          </a:prstGeom>
          <a:ln w="63500">
            <a:solidFill>
              <a:schemeClr val="tx1">
                <a:alpha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17015" y="6109831"/>
            <a:ext cx="133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PRESET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67059" y="6105068"/>
            <a:ext cx="133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25000"/>
                  </a:schemeClr>
                </a:solidFill>
              </a:rPr>
              <a:t>CLEAR</a:t>
            </a:r>
            <a:endParaRPr lang="en-US" dirty="0">
              <a:solidFill>
                <a:schemeClr val="tx1">
                  <a:alpha val="2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8870092" y="5570426"/>
            <a:ext cx="1" cy="598711"/>
          </a:xfrm>
          <a:prstGeom prst="line">
            <a:avLst/>
          </a:prstGeom>
          <a:ln w="63500">
            <a:solidFill>
              <a:schemeClr val="tx1">
                <a:alpha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qual 24"/>
          <p:cNvSpPr/>
          <p:nvPr/>
        </p:nvSpPr>
        <p:spPr>
          <a:xfrm>
            <a:off x="5378981" y="4133061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87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register?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4" t="6221" r="45979" b="2468"/>
          <a:stretch/>
        </p:blipFill>
        <p:spPr>
          <a:xfrm rot="5400000">
            <a:off x="4431577" y="-1525089"/>
            <a:ext cx="2492831" cy="96795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3017" y="1618078"/>
            <a:ext cx="525566" cy="66048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8686" y="5170713"/>
            <a:ext cx="600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4 Bits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861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b="1" dirty="0" smtClean="0"/>
              <a:t>Shift</a:t>
            </a:r>
            <a:r>
              <a:rPr lang="en-US" dirty="0" smtClean="0"/>
              <a:t> Register?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Common Clock</a:t>
            </a:r>
          </a:p>
          <a:p>
            <a:r>
              <a:rPr lang="en-US" dirty="0" smtClean="0"/>
              <a:t>Q Output goes into the next Data IN</a:t>
            </a:r>
            <a:endParaRPr lang="en-US" dirty="0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t="54610" r="2718" b="23125"/>
          <a:stretch/>
        </p:blipFill>
        <p:spPr>
          <a:xfrm>
            <a:off x="838200" y="2830285"/>
            <a:ext cx="10596567" cy="1948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5714" y="2830285"/>
            <a:ext cx="783771" cy="7837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19799" y="2830285"/>
            <a:ext cx="783771" cy="7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8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add control lines to our register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Ex: Load Data </a:t>
            </a:r>
            <a:r>
              <a:rPr lang="en-US" dirty="0" smtClean="0"/>
              <a:t>(usually “Latch </a:t>
            </a:r>
            <a:r>
              <a:rPr lang="en-US" dirty="0" smtClean="0"/>
              <a:t>enable” or “Store enable”)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Same logic for “OUTPUT ENABLE”, “PRESET”, ”CLEAR”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" t="23589" r="1967" b="22624"/>
          <a:stretch/>
        </p:blipFill>
        <p:spPr>
          <a:xfrm>
            <a:off x="1164772" y="2511854"/>
            <a:ext cx="6857999" cy="288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040743"/>
            <a:ext cx="584281" cy="2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 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are the basic of electronic logic circuitry.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AND,</a:t>
            </a:r>
            <a:r>
              <a:rPr lang="en-US" dirty="0"/>
              <a:t>	</a:t>
            </a:r>
            <a:r>
              <a:rPr lang="en-US" dirty="0" smtClean="0"/>
              <a:t>OR,	NOT,	XOR</a:t>
            </a:r>
          </a:p>
          <a:p>
            <a:endParaRPr lang="en-US" dirty="0"/>
          </a:p>
          <a:p>
            <a:r>
              <a:rPr lang="en-US" dirty="0" smtClean="0"/>
              <a:t>They do the same </a:t>
            </a:r>
            <a:r>
              <a:rPr lang="en-US" b="1" u="sng" dirty="0" smtClean="0"/>
              <a:t>logic</a:t>
            </a:r>
            <a:r>
              <a:rPr lang="en-US" dirty="0" smtClean="0"/>
              <a:t> job as their equivalent in C language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r>
              <a:rPr lang="en-US" dirty="0" smtClean="0"/>
              <a:t>if ( a &amp;&amp; b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09597" y="4791483"/>
            <a:ext cx="90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  <a:r>
              <a:rPr lang="en-US" smtClean="0"/>
              <a:t> </a:t>
            </a:r>
            <a:r>
              <a:rPr lang="en-US" dirty="0" smtClean="0"/>
              <a:t>== 1 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09597" y="5484223"/>
            <a:ext cx="99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  <a:r>
              <a:rPr lang="en-US" smtClean="0"/>
              <a:t> </a:t>
            </a:r>
            <a:r>
              <a:rPr lang="en-US" dirty="0" smtClean="0"/>
              <a:t>== 1 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947432" y="5145426"/>
            <a:ext cx="158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or 1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>
            <a:off x="4177634" y="5087776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33" y="4694240"/>
            <a:ext cx="2333086" cy="12717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93273" y="5006925"/>
            <a:ext cx="10760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24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Shift register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24089" r="2154" b="28628"/>
          <a:stretch/>
        </p:blipFill>
        <p:spPr>
          <a:xfrm>
            <a:off x="1114084" y="1690688"/>
            <a:ext cx="9963832" cy="4329112"/>
          </a:xfrm>
        </p:spPr>
      </p:pic>
      <p:sp>
        <p:nvSpPr>
          <p:cNvPr id="5" name="Curved Down Arrow 4"/>
          <p:cNvSpPr/>
          <p:nvPr/>
        </p:nvSpPr>
        <p:spPr>
          <a:xfrm>
            <a:off x="1719943" y="2775856"/>
            <a:ext cx="1001485" cy="1556657"/>
          </a:xfrm>
          <a:prstGeom prst="curvedDownArrow">
            <a:avLst/>
          </a:prstGeom>
          <a:solidFill>
            <a:schemeClr val="accent1">
              <a:alpha val="2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Down Arrow 5"/>
          <p:cNvSpPr/>
          <p:nvPr/>
        </p:nvSpPr>
        <p:spPr>
          <a:xfrm flipH="1">
            <a:off x="2997311" y="2797626"/>
            <a:ext cx="623889" cy="1559742"/>
          </a:xfrm>
          <a:prstGeom prst="curvedDownArrow">
            <a:avLst/>
          </a:prstGeom>
          <a:solidFill>
            <a:schemeClr val="accent1">
              <a:alpha val="2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0240" y="3167743"/>
            <a:ext cx="1034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5991D5"/>
                </a:solidFill>
              </a:rPr>
              <a:t>OR</a:t>
            </a:r>
            <a:endParaRPr lang="en-US" sz="3200" b="1" dirty="0">
              <a:solidFill>
                <a:srgbClr val="5991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SIPO: Serial In Parallel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796" y="4372883"/>
            <a:ext cx="10515600" cy="19408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PISO exists as well: Parallel In Serial out</a:t>
            </a:r>
          </a:p>
          <a:p>
            <a:pPr lvl="1"/>
            <a:r>
              <a:rPr lang="en-US" dirty="0" smtClean="0"/>
              <a:t>Example: before sending information via UART protocol, it is stored into a buffer register in </a:t>
            </a:r>
            <a:r>
              <a:rPr lang="en-US" dirty="0" smtClean="0"/>
              <a:t>parallel at some point, </a:t>
            </a:r>
            <a:r>
              <a:rPr lang="en-US" dirty="0" smtClean="0"/>
              <a:t>then shifted </a:t>
            </a:r>
            <a:r>
              <a:rPr lang="en-US" dirty="0" smtClean="0"/>
              <a:t>out in </a:t>
            </a:r>
            <a:r>
              <a:rPr lang="en-US" dirty="0" smtClean="0"/>
              <a:t>serial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64" y="2109558"/>
            <a:ext cx="6257264" cy="20795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20310" y="3243943"/>
            <a:ext cx="123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IN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211310" y="2108585"/>
            <a:ext cx="2301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OUT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94482" y="4165475"/>
            <a:ext cx="106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CLOCK</a:t>
            </a:r>
            <a:endParaRPr lang="en-US" sz="2400" b="1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431971" y="3727380"/>
            <a:ext cx="130629" cy="1588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562597" y="3722911"/>
            <a:ext cx="152400" cy="1524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ent-Up Arrow 23"/>
          <p:cNvSpPr/>
          <p:nvPr/>
        </p:nvSpPr>
        <p:spPr>
          <a:xfrm>
            <a:off x="3298371" y="3875311"/>
            <a:ext cx="2416619" cy="609939"/>
          </a:xfrm>
          <a:prstGeom prst="bentUpArrow">
            <a:avLst>
              <a:gd name="adj1" fmla="val 25000"/>
              <a:gd name="adj2" fmla="val 2574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may LEDs can you </a:t>
            </a:r>
            <a:r>
              <a:rPr lang="en-US" dirty="0" smtClean="0"/>
              <a:t>control?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- 0 or 1 - WTF is the tri-state output? 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rot="13406553">
            <a:off x="3766756" y="2885068"/>
            <a:ext cx="2534364" cy="266222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2968256" y="4130711"/>
            <a:ext cx="2052086" cy="7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85850" y="4138695"/>
            <a:ext cx="1486950" cy="75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05390" y="6389920"/>
            <a:ext cx="489858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57790" y="6542320"/>
            <a:ext cx="174172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355762" y="2169661"/>
            <a:ext cx="0" cy="16838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3" idx="4"/>
          </p:cNvCxnSpPr>
          <p:nvPr/>
        </p:nvCxnSpPr>
        <p:spPr>
          <a:xfrm flipH="1" flipV="1">
            <a:off x="5344876" y="4373570"/>
            <a:ext cx="10885" cy="18328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52990" y="1717382"/>
            <a:ext cx="1053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+VCC</a:t>
            </a:r>
            <a:endParaRPr lang="en-US" sz="3200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952990" y="6221194"/>
            <a:ext cx="805544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290963" y="3809997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80077" y="4232056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93735" y="4029835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118289" y="4029835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580400" y="4060371"/>
            <a:ext cx="129597" cy="1415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4" idx="6"/>
            <a:endCxn id="25" idx="2"/>
          </p:cNvCxnSpPr>
          <p:nvPr/>
        </p:nvCxnSpPr>
        <p:spPr>
          <a:xfrm>
            <a:off x="5823332" y="4100592"/>
            <a:ext cx="2949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242320" y="3951511"/>
            <a:ext cx="402878" cy="124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57790" y="3943110"/>
            <a:ext cx="495756" cy="1574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09997" y="3420466"/>
            <a:ext cx="30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ENABLE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599310" y="3880754"/>
            <a:ext cx="123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IN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311262" y="3880753"/>
            <a:ext cx="149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OUT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60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architecture insight</a:t>
            </a:r>
            <a:endParaRPr lang="en-US" dirty="0"/>
          </a:p>
        </p:txBody>
      </p:sp>
      <p:sp>
        <p:nvSpPr>
          <p:cNvPr id="6" name="Up-Down Arrow 5"/>
          <p:cNvSpPr/>
          <p:nvPr/>
        </p:nvSpPr>
        <p:spPr>
          <a:xfrm>
            <a:off x="1665514" y="1926771"/>
            <a:ext cx="1001486" cy="4572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/>
          <p:cNvSpPr/>
          <p:nvPr/>
        </p:nvSpPr>
        <p:spPr>
          <a:xfrm>
            <a:off x="8088084" y="1926771"/>
            <a:ext cx="1001486" cy="4572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63142" y="2612571"/>
            <a:ext cx="2057400" cy="5442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63142" y="265388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 A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463142" y="3439883"/>
            <a:ext cx="2057400" cy="5442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63142" y="3481192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 B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463142" y="4267199"/>
            <a:ext cx="2057400" cy="5442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63142" y="430850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MEMORY C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457700" y="5094515"/>
            <a:ext cx="2057400" cy="544285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46814" y="5135824"/>
            <a:ext cx="184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MEMORY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7572" y="3647104"/>
            <a:ext cx="117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BUS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958943" y="3647104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 BUS</a:t>
            </a:r>
            <a:endParaRPr lang="en-US" dirty="0"/>
          </a:p>
        </p:txBody>
      </p:sp>
      <p:sp>
        <p:nvSpPr>
          <p:cNvPr id="18" name="Bent-Up Arrow 17"/>
          <p:cNvSpPr/>
          <p:nvPr/>
        </p:nvSpPr>
        <p:spPr>
          <a:xfrm flipH="1">
            <a:off x="6428011" y="3189511"/>
            <a:ext cx="1899560" cy="16211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flipH="1">
            <a:off x="6428011" y="4016436"/>
            <a:ext cx="1899560" cy="16250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-Up Arrow 19"/>
          <p:cNvSpPr/>
          <p:nvPr/>
        </p:nvSpPr>
        <p:spPr>
          <a:xfrm flipH="1">
            <a:off x="6428011" y="4843361"/>
            <a:ext cx="1899560" cy="16289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-Up Arrow 20"/>
          <p:cNvSpPr/>
          <p:nvPr/>
        </p:nvSpPr>
        <p:spPr>
          <a:xfrm flipH="1">
            <a:off x="6428011" y="5670286"/>
            <a:ext cx="1899560" cy="1632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24" idx="1"/>
          </p:cNvCxnSpPr>
          <p:nvPr/>
        </p:nvCxnSpPr>
        <p:spPr>
          <a:xfrm>
            <a:off x="2416629" y="2668896"/>
            <a:ext cx="58510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01736" y="2484230"/>
            <a:ext cx="7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5" name="Right Arrow 34"/>
          <p:cNvSpPr/>
          <p:nvPr/>
        </p:nvSpPr>
        <p:spPr>
          <a:xfrm>
            <a:off x="3720192" y="2632107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416629" y="3490905"/>
            <a:ext cx="58510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001736" y="3306239"/>
            <a:ext cx="7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>
            <a:off x="3720192" y="3454116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2416629" y="4312913"/>
            <a:ext cx="58510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01736" y="4128247"/>
            <a:ext cx="7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>
            <a:off x="3720192" y="4276124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2413907" y="5137600"/>
            <a:ext cx="585107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99014" y="4952934"/>
            <a:ext cx="77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>
            <a:off x="3717470" y="5100811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3905244" y="5553621"/>
            <a:ext cx="51979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69075" y="5348613"/>
            <a:ext cx="96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7" name="Right Arrow 46"/>
          <p:cNvSpPr/>
          <p:nvPr/>
        </p:nvSpPr>
        <p:spPr>
          <a:xfrm rot="10800000">
            <a:off x="2416628" y="5468023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3916127" y="3070412"/>
            <a:ext cx="51979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79958" y="2865404"/>
            <a:ext cx="96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51" name="Right Arrow 50"/>
          <p:cNvSpPr/>
          <p:nvPr/>
        </p:nvSpPr>
        <p:spPr>
          <a:xfrm rot="10800000">
            <a:off x="2427511" y="2984814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3916127" y="3888722"/>
            <a:ext cx="51979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79958" y="3683714"/>
            <a:ext cx="96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54" name="Right Arrow 53"/>
          <p:cNvSpPr/>
          <p:nvPr/>
        </p:nvSpPr>
        <p:spPr>
          <a:xfrm rot="10800000">
            <a:off x="2427511" y="3803124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3916127" y="4705112"/>
            <a:ext cx="51979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979958" y="4500104"/>
            <a:ext cx="96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57" name="Right Arrow 56"/>
          <p:cNvSpPr/>
          <p:nvPr/>
        </p:nvSpPr>
        <p:spPr>
          <a:xfrm rot="10800000">
            <a:off x="2427511" y="4619514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4734600" y="1690688"/>
            <a:ext cx="994680" cy="3656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rot="10800000" flipV="1">
            <a:off x="5729280" y="1690688"/>
            <a:ext cx="994680" cy="3656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729280" y="1690687"/>
            <a:ext cx="0" cy="365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724645" y="2901237"/>
            <a:ext cx="207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Selected line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47278" y="1807612"/>
            <a:ext cx="370992" cy="15890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48020" y="1796728"/>
            <a:ext cx="370992" cy="15890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016474" y="1687007"/>
            <a:ext cx="57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CLK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094518" y="2647179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5104725" y="5129123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4734600" y="1469571"/>
            <a:ext cx="0" cy="80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Bent-Up Arrow 74"/>
          <p:cNvSpPr/>
          <p:nvPr/>
        </p:nvSpPr>
        <p:spPr>
          <a:xfrm flipH="1">
            <a:off x="6429021" y="3189124"/>
            <a:ext cx="1899560" cy="16211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Elbow Connector 75"/>
          <p:cNvCxnSpPr/>
          <p:nvPr/>
        </p:nvCxnSpPr>
        <p:spPr>
          <a:xfrm rot="10800000" flipV="1">
            <a:off x="6722899" y="1701570"/>
            <a:ext cx="994680" cy="3656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6723960" y="1690684"/>
            <a:ext cx="0" cy="370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/>
          <p:cNvSpPr/>
          <p:nvPr/>
        </p:nvSpPr>
        <p:spPr>
          <a:xfrm rot="10800000">
            <a:off x="2427510" y="2984813"/>
            <a:ext cx="563330" cy="131962"/>
          </a:xfrm>
          <a:prstGeom prst="rightArrow">
            <a:avLst>
              <a:gd name="adj1" fmla="val 28884"/>
              <a:gd name="adj2" fmla="val 887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3905243" y="3070410"/>
            <a:ext cx="51979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64766" y="282241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48762" y="1798090"/>
            <a:ext cx="370992" cy="15890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69625" y="1806215"/>
            <a:ext cx="370992" cy="15890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723620" y="5369075"/>
            <a:ext cx="207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Selected line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7" name="Bent-Up Arrow 86"/>
          <p:cNvSpPr/>
          <p:nvPr/>
        </p:nvSpPr>
        <p:spPr>
          <a:xfrm flipH="1">
            <a:off x="6427996" y="5656962"/>
            <a:ext cx="1899560" cy="16211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413905" y="5137596"/>
            <a:ext cx="585107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ight Arrow 94"/>
          <p:cNvSpPr/>
          <p:nvPr/>
        </p:nvSpPr>
        <p:spPr>
          <a:xfrm>
            <a:off x="3717468" y="5100807"/>
            <a:ext cx="710291" cy="102045"/>
          </a:xfrm>
          <a:prstGeom prst="rightArrow">
            <a:avLst>
              <a:gd name="adj1" fmla="val 28884"/>
              <a:gd name="adj2" fmla="val 887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208315" y="4908327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19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04089 3.33333E-6 " pathEditMode="relative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89 0.00185 L 0.08164 0.00185 " pathEditMode="relative" ptsTypes="AA">
                                      <p:cBhvr>
                                        <p:cTn id="1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1.11111E-6 C 0.00586 0.01296 0.01211 0.02592 0.01068 0.04745 C 0.00924 0.06898 -0.00768 0.10648 -0.00899 0.12893 C -0.01055 0.15162 2.08333E-6 0.17338 0.00195 0.1831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64 0.00185 L 0.1224 0.00185 " pathEditMode="relative" ptsTypes="AA">
                                      <p:cBhvr>
                                        <p:cTn id="4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24 0.00185 L 0.16315 0.0016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0"/>
                            </p:stCondLst>
                            <p:childTnLst>
                              <p:par>
                                <p:cTn id="62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604 0.01436 0.05221 0.02894 0.09284 0.03172 C 0.13346 0.03426 0.20495 0.01551 0.24375 0.01574 C 0.28242 0.01598 0.31146 0.02986 0.32487 0.03334 " pathEditMode="relative" ptsTypes="AAAA">
                                      <p:cBhvr>
                                        <p:cTn id="6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5" grpId="1"/>
      <p:bldP spid="72" grpId="0"/>
      <p:bldP spid="75" grpId="0" animBg="1"/>
      <p:bldP spid="75" grpId="1" animBg="1"/>
      <p:bldP spid="79" grpId="0" animBg="1"/>
      <p:bldP spid="82" grpId="0"/>
      <p:bldP spid="82" grpId="1"/>
      <p:bldP spid="86" grpId="0"/>
      <p:bldP spid="87" grpId="0" animBg="1"/>
      <p:bldP spid="95" grpId="0" animBg="1"/>
      <p:bldP spid="96" grpId="0"/>
      <p:bldP spid="9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497" y="2799751"/>
            <a:ext cx="3734443" cy="28008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76" y="2931983"/>
            <a:ext cx="4148167" cy="2623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83" y="2399937"/>
            <a:ext cx="2937329" cy="35980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71" y="580346"/>
            <a:ext cx="4809938" cy="15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4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Work / TP : 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3" y="1564368"/>
            <a:ext cx="7323508" cy="4982618"/>
          </a:xfrm>
        </p:spPr>
      </p:pic>
    </p:spTree>
    <p:extLst>
      <p:ext uri="{BB962C8B-B14F-4D97-AF65-F5344CB8AC3E}">
        <p14:creationId xmlns:p14="http://schemas.microsoft.com/office/powerpoint/2010/main" val="73477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TP </a:t>
            </a:r>
            <a:r>
              <a:rPr lang="en-US" dirty="0" err="1" smtClean="0"/>
              <a:t>todo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40574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charMstr</a:t>
            </a:r>
            <a:r>
              <a:rPr lang="en-US" dirty="0"/>
              <a:t>/Save_a_bit_Shift_bits_Blink_100_ledss.git</a:t>
            </a:r>
          </a:p>
        </p:txBody>
      </p:sp>
    </p:spTree>
    <p:extLst>
      <p:ext uri="{BB962C8B-B14F-4D97-AF65-F5344CB8AC3E}">
        <p14:creationId xmlns:p14="http://schemas.microsoft.com/office/powerpoint/2010/main" val="10599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Pendant </a:t>
            </a:r>
            <a:r>
              <a:rPr lang="en-US" dirty="0" err="1" smtClean="0"/>
              <a:t>ce</a:t>
            </a:r>
            <a:r>
              <a:rPr lang="en-US" dirty="0" smtClean="0"/>
              <a:t> temps </a:t>
            </a:r>
            <a:r>
              <a:rPr lang="en-US" dirty="0" err="1" smtClean="0"/>
              <a:t>l</a:t>
            </a:r>
            <a:r>
              <a:rPr lang="en-US" dirty="0" err="1" smtClean="0"/>
              <a:t>à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5" y="1690688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6" y="1690688"/>
            <a:ext cx="2447627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68" y="1690689"/>
            <a:ext cx="2447628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339" y="1690689"/>
            <a:ext cx="2447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523321"/>
            <a:ext cx="3171371" cy="5637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13172" y="3342317"/>
            <a:ext cx="257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charmstr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40131"/>
            <a:ext cx="10515600" cy="3736832"/>
          </a:xfrm>
        </p:spPr>
        <p:txBody>
          <a:bodyPr>
            <a:normAutofit/>
          </a:bodyPr>
          <a:lstStyle/>
          <a:p>
            <a:r>
              <a:rPr lang="en-US" dirty="0" smtClean="0"/>
              <a:t>Logic 1?</a:t>
            </a:r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HIGH</a:t>
            </a:r>
            <a:r>
              <a:rPr lang="en-US" dirty="0" smtClean="0"/>
              <a:t>” = near +5V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Logic 0? </a:t>
            </a:r>
          </a:p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LOW</a:t>
            </a:r>
            <a:r>
              <a:rPr lang="en-US" dirty="0" smtClean="0"/>
              <a:t>” or  near 0V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between? What is 2,5V?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/!\</a:t>
            </a:r>
            <a:r>
              <a:rPr lang="en-US" dirty="0" smtClean="0"/>
              <a:t> We don’t know </a:t>
            </a:r>
            <a:r>
              <a:rPr lang="en-US" dirty="0" smtClean="0">
                <a:solidFill>
                  <a:srgbClr val="FF0000"/>
                </a:solidFill>
              </a:rPr>
              <a:t>/!\</a:t>
            </a:r>
            <a:r>
              <a:rPr lang="en-US" dirty="0" smtClean="0"/>
              <a:t>	We will see later the “</a:t>
            </a:r>
            <a:r>
              <a:rPr lang="en-US" i="1" dirty="0" smtClean="0"/>
              <a:t>tri-state output</a:t>
            </a:r>
            <a:r>
              <a:rPr lang="en-US" dirty="0" smtClean="0"/>
              <a:t>”</a:t>
            </a:r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28093" y="813174"/>
            <a:ext cx="90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== 1 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8093" y="1505914"/>
            <a:ext cx="99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  <a:r>
              <a:rPr lang="en-US" smtClean="0"/>
              <a:t> </a:t>
            </a:r>
            <a:r>
              <a:rPr lang="en-US" dirty="0" smtClean="0"/>
              <a:t>== 1 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65928" y="1167117"/>
            <a:ext cx="158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or 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079523" y="545068"/>
            <a:ext cx="291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We are in +5V today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76" y="698045"/>
            <a:ext cx="2333086" cy="12717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43160" y="1010730"/>
            <a:ext cx="107601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</a:t>
            </a:r>
            <a:endParaRPr 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83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LOGIC GATES SYMBOLS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gate (inverter):</a:t>
            </a:r>
          </a:p>
          <a:p>
            <a:endParaRPr lang="en-US" dirty="0"/>
          </a:p>
          <a:p>
            <a:r>
              <a:rPr lang="en-US" dirty="0" smtClean="0"/>
              <a:t>AND gate:</a:t>
            </a:r>
          </a:p>
          <a:p>
            <a:endParaRPr lang="en-US" dirty="0" smtClean="0"/>
          </a:p>
          <a:p>
            <a:r>
              <a:rPr lang="en-US" dirty="0" smtClean="0"/>
              <a:t>NAND gate:</a:t>
            </a:r>
          </a:p>
          <a:p>
            <a:endParaRPr lang="en-US" dirty="0"/>
          </a:p>
          <a:p>
            <a:r>
              <a:rPr lang="en-US" dirty="0" smtClean="0"/>
              <a:t>OR gate: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NOR gate: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Notched Right Arrow 8"/>
          <p:cNvSpPr/>
          <p:nvPr/>
        </p:nvSpPr>
        <p:spPr>
          <a:xfrm>
            <a:off x="7999110" y="3730927"/>
            <a:ext cx="707571" cy="374818"/>
          </a:xfrm>
          <a:prstGeom prst="notchedRightArrow">
            <a:avLst>
              <a:gd name="adj1" fmla="val 5580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2" t="15396" r="41785" b="40636"/>
          <a:stretch/>
        </p:blipFill>
        <p:spPr>
          <a:xfrm rot="5400000">
            <a:off x="5246914" y="3646717"/>
            <a:ext cx="772886" cy="2558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0" t="22698" r="45952" b="21270"/>
          <a:stretch/>
        </p:blipFill>
        <p:spPr>
          <a:xfrm rot="5400000">
            <a:off x="5229150" y="4628622"/>
            <a:ext cx="808412" cy="25581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0" t="45556" r="42738" b="6984"/>
          <a:stretch/>
        </p:blipFill>
        <p:spPr>
          <a:xfrm rot="5400000">
            <a:off x="5584371" y="2290921"/>
            <a:ext cx="772884" cy="32548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4" t="1587" r="43810" b="62222"/>
          <a:stretch/>
        </p:blipFill>
        <p:spPr>
          <a:xfrm rot="5400000">
            <a:off x="9965981" y="2592278"/>
            <a:ext cx="777882" cy="26471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4" t="12381" r="41548" b="50953"/>
          <a:stretch/>
        </p:blipFill>
        <p:spPr>
          <a:xfrm rot="5400000">
            <a:off x="5061881" y="1769843"/>
            <a:ext cx="823913" cy="22391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6" t="53969" r="43078" b="32540"/>
          <a:stretch/>
        </p:blipFill>
        <p:spPr>
          <a:xfrm rot="5400000">
            <a:off x="4452254" y="1425926"/>
            <a:ext cx="729342" cy="9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971" y="168229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What is memory ?  how to save a 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1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 latch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6055860"/>
            <a:ext cx="11048999" cy="8021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video from Ben eater’s YouTube </a:t>
            </a:r>
            <a:r>
              <a:rPr lang="en-US" sz="1800" dirty="0" smtClean="0"/>
              <a:t>channel (play between 02:00 and 03:42):</a:t>
            </a:r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https://www.youtube.com/watch?v=KM0DdEaY5sY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t="4547" r="-1"/>
          <a:stretch/>
        </p:blipFill>
        <p:spPr>
          <a:xfrm>
            <a:off x="1621971" y="1428999"/>
            <a:ext cx="7837715" cy="448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389"/>
          </a:xfrm>
        </p:spPr>
        <p:txBody>
          <a:bodyPr/>
          <a:lstStyle/>
          <a:p>
            <a:r>
              <a:rPr lang="en-US" dirty="0" smtClean="0"/>
              <a:t>REMEMBER?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82686" y="5682343"/>
            <a:ext cx="561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b="1" dirty="0" err="1" smtClean="0"/>
              <a:t>astable</a:t>
            </a:r>
            <a:r>
              <a:rPr lang="en-US" dirty="0" smtClean="0"/>
              <a:t> multi-vibrator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790700"/>
            <a:ext cx="613410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48" y="1544942"/>
            <a:ext cx="3433482" cy="38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Bi-stable</a:t>
            </a:r>
            <a:r>
              <a:rPr lang="en-US" dirty="0" smtClean="0"/>
              <a:t> multi-vibrator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3775"/>
          </a:xfrm>
        </p:spPr>
        <p:txBody>
          <a:bodyPr/>
          <a:lstStyle/>
          <a:p>
            <a:r>
              <a:rPr lang="en-US" dirty="0" smtClean="0"/>
              <a:t>It has two absolutely </a:t>
            </a:r>
            <a:r>
              <a:rPr lang="en-US" b="1" dirty="0" smtClean="0"/>
              <a:t>stable</a:t>
            </a:r>
            <a:r>
              <a:rPr lang="en-US" dirty="0" smtClean="0"/>
              <a:t> states</a:t>
            </a:r>
          </a:p>
          <a:p>
            <a:r>
              <a:rPr lang="en-US" dirty="0" smtClean="0"/>
              <a:t>It is also called a flip-flop, trigger circuit or binary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88" r="39405" b="8254"/>
          <a:stretch/>
        </p:blipFill>
        <p:spPr>
          <a:xfrm rot="5400000">
            <a:off x="3496958" y="2255008"/>
            <a:ext cx="3445485" cy="48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827</Words>
  <Application>Microsoft Macintosh PowerPoint</Application>
  <PresentationFormat>Widescreen</PresentationFormat>
  <Paragraphs>202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Mangal</vt:lpstr>
      <vt:lpstr>Wingdings</vt:lpstr>
      <vt:lpstr>Arial</vt:lpstr>
      <vt:lpstr>Office Theme</vt:lpstr>
      <vt:lpstr>Save a Bit, Shift a Bit,  blink a 100 LEDs!</vt:lpstr>
      <vt:lpstr>What we are going to see:</vt:lpstr>
      <vt:lpstr>LOGIC GATES</vt:lpstr>
      <vt:lpstr>PowerPoint Presentation</vt:lpstr>
      <vt:lpstr>LOGIC GATES SYMBOLS</vt:lpstr>
      <vt:lpstr>What is memory ?  how to save a bit</vt:lpstr>
      <vt:lpstr>NOR latch introduction</vt:lpstr>
      <vt:lpstr>REMEMBER?</vt:lpstr>
      <vt:lpstr>Bi-stable multi-vibrator</vt:lpstr>
      <vt:lpstr>PowerPoint Presentation</vt:lpstr>
      <vt:lpstr>PowerPoint Presentation</vt:lpstr>
      <vt:lpstr>Lets forget about transistors… and just use logic circuits</vt:lpstr>
      <vt:lpstr>PowerPoint Presentation</vt:lpstr>
      <vt:lpstr>Today you will build a LATCH with NAND gates</vt:lpstr>
      <vt:lpstr>a bit in memory OK, we need a clock signal</vt:lpstr>
      <vt:lpstr>PowerPoint Presentation</vt:lpstr>
      <vt:lpstr>PowerPoint Presentation</vt:lpstr>
      <vt:lpstr>The D latch</vt:lpstr>
      <vt:lpstr>Clocked D latch</vt:lpstr>
      <vt:lpstr>The need for Edge-triggered lacthing</vt:lpstr>
      <vt:lpstr>Edge triggering</vt:lpstr>
      <vt:lpstr>Edge triggering</vt:lpstr>
      <vt:lpstr>Preset and Reset/Clear</vt:lpstr>
      <vt:lpstr>Preset at start up time</vt:lpstr>
      <vt:lpstr>PowerPoint Presentation</vt:lpstr>
      <vt:lpstr>Registers</vt:lpstr>
      <vt:lpstr>What is a register?</vt:lpstr>
      <vt:lpstr>What is a Shift Register?</vt:lpstr>
      <vt:lpstr>We can add control lines to our register</vt:lpstr>
      <vt:lpstr>Controlled Shift register</vt:lpstr>
      <vt:lpstr>SIPO: Serial In Parallel Out</vt:lpstr>
      <vt:lpstr>How may LEDs can you control?</vt:lpstr>
      <vt:lpstr>Binary - 0 or 1 - WTF is the tri-state output? </vt:lpstr>
      <vt:lpstr>Computer architecture insight</vt:lpstr>
      <vt:lpstr>Sources</vt:lpstr>
      <vt:lpstr>Lab Work / TP : components</vt:lpstr>
      <vt:lpstr>TP todo list</vt:lpstr>
      <vt:lpstr>Pendant ce temps là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 a Bit, Shift a Bit,  blink a 100 LEDs!</dc:title>
  <dc:creator>Microsoft Office User</dc:creator>
  <cp:lastModifiedBy>Microsoft Office User</cp:lastModifiedBy>
  <cp:revision>101</cp:revision>
  <dcterms:created xsi:type="dcterms:W3CDTF">2019-08-10T17:45:56Z</dcterms:created>
  <dcterms:modified xsi:type="dcterms:W3CDTF">2019-08-11T06:53:40Z</dcterms:modified>
</cp:coreProperties>
</file>